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1"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95" autoAdjust="0"/>
    <p:restoredTop sz="94706" autoAdjust="0"/>
  </p:normalViewPr>
  <p:slideViewPr>
    <p:cSldViewPr snapToGrid="0" snapToObjects="1" showGuides="1">
      <p:cViewPr varScale="1">
        <p:scale>
          <a:sx n="27" d="100"/>
          <a:sy n="27" d="100"/>
        </p:scale>
        <p:origin x="1128" y="4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2/15/2021</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68308" y="3416455"/>
            <a:ext cx="6285508" cy="11457629"/>
          </a:xfrm>
        </p:spPr>
        <p:txBody>
          <a:bodyPr/>
          <a:lstStyle/>
          <a:p>
            <a:pPr marL="0" lvl="0" indent="0"/>
            <a:r>
              <a:rPr lang="en-US" sz="1700" dirty="0">
                <a:solidFill>
                  <a:prstClr val="black"/>
                </a:solidFill>
                <a:latin typeface="Arial"/>
              </a:rPr>
              <a:t>The Coronavirus Disease 2019 (COVID-19) pandemic has resulted in an unprecedented global “lockdown,” which has confined millions to mandatory isolation or self-quarantining in an effort to limit virus transmission.  This has led to major socioeconomic disruptions, including travel restrictions and the closure of schools and businesses.  Quarantine measures and the closure of gymnasiums, public pools, and exercise facilities have disrupted the exercise/physical activity (EPA) routines of millions of people.  Primary care physicians (PCPs) serve as frontline health workers as patients continue to visit them for COVID-19 and non-COVID-19 healthcare needs.  Because regular EPA has proven health benefits, it is essential that PCPs are prepared to adequately counsel and offer EPA recommendations to their patients during the COVID-19 pandemic.</a:t>
            </a:r>
          </a:p>
          <a:p>
            <a:pPr marL="0" lvl="0" indent="0"/>
            <a:r>
              <a:rPr lang="en-US" sz="1700" dirty="0">
                <a:solidFill>
                  <a:prstClr val="black"/>
                </a:solidFill>
                <a:latin typeface="Arial"/>
              </a:rPr>
              <a:t> </a:t>
            </a:r>
          </a:p>
          <a:p>
            <a:pPr marL="0" lvl="0" indent="0"/>
            <a:r>
              <a:rPr lang="en-US" sz="1700" dirty="0">
                <a:solidFill>
                  <a:prstClr val="black"/>
                </a:solidFill>
                <a:latin typeface="Arial"/>
              </a:rPr>
              <a:t>In 2015, the World Health Organization (WHO) recommended that adults aged 18-64 should perform at least 150 minutes/week of moderate-intensity aerobic activity or 75 minutes/week of vigorous-intensity aerobic activity.</a:t>
            </a:r>
            <a:r>
              <a:rPr lang="en-US" sz="1700" baseline="30000" dirty="0">
                <a:solidFill>
                  <a:prstClr val="black"/>
                </a:solidFill>
                <a:latin typeface="Arial"/>
              </a:rPr>
              <a:t>1</a:t>
            </a:r>
            <a:r>
              <a:rPr lang="en-US" sz="1700" dirty="0">
                <a:solidFill>
                  <a:prstClr val="black"/>
                </a:solidFill>
                <a:latin typeface="Arial"/>
              </a:rPr>
              <a:t>  EPA has been shown to have wide-ranging positive effects on physical and mental health.  Regular EPA is associated with decreased rates of major chronic diseases, such as hypertension, diabetes, and coronary heart disease</a:t>
            </a:r>
            <a:r>
              <a:rPr lang="en-US" sz="1700" baseline="30000" dirty="0">
                <a:solidFill>
                  <a:prstClr val="black"/>
                </a:solidFill>
                <a:latin typeface="Arial"/>
              </a:rPr>
              <a:t>2</a:t>
            </a:r>
            <a:r>
              <a:rPr lang="en-US" sz="1700" dirty="0">
                <a:solidFill>
                  <a:prstClr val="black"/>
                </a:solidFill>
                <a:latin typeface="Arial"/>
              </a:rPr>
              <a:t>.  Regular EPA also has been shown to have favorable effects on immune function</a:t>
            </a:r>
            <a:r>
              <a:rPr lang="en-US" sz="1700" baseline="30000" dirty="0">
                <a:solidFill>
                  <a:prstClr val="black"/>
                </a:solidFill>
                <a:latin typeface="Arial"/>
              </a:rPr>
              <a:t>3</a:t>
            </a:r>
            <a:r>
              <a:rPr lang="en-US" sz="1700" dirty="0">
                <a:solidFill>
                  <a:prstClr val="black"/>
                </a:solidFill>
                <a:latin typeface="Arial"/>
              </a:rPr>
              <a:t> and mental health.</a:t>
            </a:r>
            <a:r>
              <a:rPr lang="en-US" sz="1700" baseline="30000" dirty="0">
                <a:solidFill>
                  <a:prstClr val="black"/>
                </a:solidFill>
                <a:latin typeface="Arial"/>
              </a:rPr>
              <a:t>4</a:t>
            </a:r>
            <a:r>
              <a:rPr lang="en-US" sz="1700" dirty="0">
                <a:solidFill>
                  <a:prstClr val="black"/>
                </a:solidFill>
                <a:latin typeface="Arial"/>
              </a:rPr>
              <a:t>  More recently, it also has been suggested that regular EPA can reduce the risk of acute respiratory distress syndrome, a leading cause of mortality in COVID-19 patients.</a:t>
            </a:r>
            <a:r>
              <a:rPr lang="en-US" sz="1700" baseline="30000" dirty="0">
                <a:solidFill>
                  <a:prstClr val="black"/>
                </a:solidFill>
                <a:latin typeface="Arial"/>
              </a:rPr>
              <a:t>5</a:t>
            </a:r>
            <a:r>
              <a:rPr lang="en-US" sz="1700" dirty="0">
                <a:solidFill>
                  <a:prstClr val="black"/>
                </a:solidFill>
                <a:latin typeface="Arial"/>
              </a:rPr>
              <a:t>  Given the many potential health benefits of regular EPA, PCPs should counsel their patients about regular EPA and recommend it to them during the COVID-19 pandemic.  </a:t>
            </a:r>
          </a:p>
          <a:p>
            <a:pPr marL="0" lvl="0" indent="0"/>
            <a:r>
              <a:rPr lang="en-US" sz="1700" dirty="0">
                <a:solidFill>
                  <a:prstClr val="black"/>
                </a:solidFill>
                <a:latin typeface="Arial"/>
              </a:rPr>
              <a:t> </a:t>
            </a:r>
          </a:p>
          <a:p>
            <a:pPr marL="0" lvl="0" indent="0"/>
            <a:r>
              <a:rPr lang="en-US" sz="1700" dirty="0">
                <a:solidFill>
                  <a:prstClr val="black"/>
                </a:solidFill>
                <a:latin typeface="Arial"/>
              </a:rPr>
              <a:t>The fluid nature of the evolving COVID-19 outbreak has resulted in unique quarantine and social distancing guidelines in different countries, states, and locales.  In consideration of the EPA recommendations from the American College of Sports Medicine</a:t>
            </a:r>
            <a:r>
              <a:rPr lang="en-US" sz="1700" baseline="30000" dirty="0">
                <a:solidFill>
                  <a:prstClr val="black"/>
                </a:solidFill>
                <a:latin typeface="Arial"/>
              </a:rPr>
              <a:t>6</a:t>
            </a:r>
            <a:r>
              <a:rPr lang="en-US" sz="1700" dirty="0">
                <a:solidFill>
                  <a:prstClr val="black"/>
                </a:solidFill>
                <a:latin typeface="Arial"/>
              </a:rPr>
              <a:t> and the WHO</a:t>
            </a:r>
            <a:r>
              <a:rPr lang="en-US" sz="1700" baseline="30000" dirty="0">
                <a:solidFill>
                  <a:prstClr val="black"/>
                </a:solidFill>
                <a:latin typeface="Arial"/>
              </a:rPr>
              <a:t>1</a:t>
            </a:r>
            <a:r>
              <a:rPr lang="en-US" sz="1700" dirty="0">
                <a:solidFill>
                  <a:prstClr val="black"/>
                </a:solidFill>
                <a:latin typeface="Arial"/>
              </a:rPr>
              <a:t>, and in consideration of the ongoing need for some albeit varying quarantine and social distancing guidelines, we propose PCPs offer their patients the following EPA counseling and recommendations during the COVID-19 pandemic.</a:t>
            </a:r>
          </a:p>
          <a:p>
            <a:endParaRPr lang="en-US" dirty="0"/>
          </a:p>
        </p:txBody>
      </p:sp>
      <p:sp>
        <p:nvSpPr>
          <p:cNvPr id="3" name="Text Placeholder 2"/>
          <p:cNvSpPr>
            <a:spLocks noGrp="1"/>
          </p:cNvSpPr>
          <p:nvPr>
            <p:ph type="body" sz="quarter" idx="11"/>
          </p:nvPr>
        </p:nvSpPr>
        <p:spPr/>
        <p:txBody>
          <a:bodyPr/>
          <a:lstStyle/>
          <a:p>
            <a:r>
              <a:rPr lang="en-US" dirty="0"/>
              <a:t>INTRODUCTION</a:t>
            </a:r>
          </a:p>
        </p:txBody>
      </p:sp>
      <p:sp>
        <p:nvSpPr>
          <p:cNvPr id="4" name="Text Placeholder 3"/>
          <p:cNvSpPr>
            <a:spLocks noGrp="1"/>
          </p:cNvSpPr>
          <p:nvPr>
            <p:ph type="body" sz="quarter" idx="19"/>
          </p:nvPr>
        </p:nvSpPr>
        <p:spPr>
          <a:xfrm>
            <a:off x="572277" y="14757356"/>
            <a:ext cx="6286500" cy="1353324"/>
          </a:xfrm>
        </p:spPr>
        <p:txBody>
          <a:bodyPr/>
          <a:lstStyle/>
          <a:p>
            <a:pPr marL="0" lvl="0" indent="0"/>
            <a:r>
              <a:rPr lang="en-US" sz="1800" dirty="0">
                <a:solidFill>
                  <a:prstClr val="black"/>
                </a:solidFill>
                <a:latin typeface="Arial"/>
              </a:rPr>
              <a:t>Formulate 10 recommendations for safe EPA during the COVID-19 Pandemic State that PCP’s can suggest to patients.</a:t>
            </a:r>
          </a:p>
          <a:p>
            <a:endParaRPr lang="en-US" dirty="0"/>
          </a:p>
        </p:txBody>
      </p:sp>
      <p:sp>
        <p:nvSpPr>
          <p:cNvPr id="5" name="Text Placeholder 4"/>
          <p:cNvSpPr>
            <a:spLocks noGrp="1"/>
          </p:cNvSpPr>
          <p:nvPr>
            <p:ph type="body" sz="quarter" idx="20"/>
          </p:nvPr>
        </p:nvSpPr>
        <p:spPr>
          <a:xfrm>
            <a:off x="572277" y="14401292"/>
            <a:ext cx="6281539" cy="382517"/>
          </a:xfrm>
        </p:spPr>
        <p:txBody>
          <a:bodyPr/>
          <a:lstStyle/>
          <a:p>
            <a:r>
              <a:rPr lang="en-US" dirty="0"/>
              <a:t>OBJECTIVES</a:t>
            </a:r>
          </a:p>
        </p:txBody>
      </p:sp>
      <p:sp>
        <p:nvSpPr>
          <p:cNvPr id="6" name="Text Placeholder 5"/>
          <p:cNvSpPr>
            <a:spLocks noGrp="1"/>
          </p:cNvSpPr>
          <p:nvPr>
            <p:ph type="body" sz="quarter" idx="21"/>
          </p:nvPr>
        </p:nvSpPr>
        <p:spPr>
          <a:xfrm>
            <a:off x="7241977" y="3432806"/>
            <a:ext cx="12950030" cy="1119414"/>
          </a:xfrm>
        </p:spPr>
        <p:txBody>
          <a:bodyPr/>
          <a:lstStyle/>
          <a:p>
            <a:pPr marL="0" indent="-130622"/>
            <a:r>
              <a:rPr lang="en-US" sz="1700" dirty="0">
                <a:latin typeface="Arial" panose="020B0604020202020204" pitchFamily="34" charset="0"/>
                <a:cs typeface="Arial" panose="020B0604020202020204" pitchFamily="34" charset="0"/>
              </a:rPr>
              <a:t>The medical literature and publish guidelines where analyzed for exercise for exercise recommendations.  COVID-19 pandemic quarantine and safety guidelines were also considered.  EPA recommendations where formulated.  </a:t>
            </a:r>
          </a:p>
          <a:p>
            <a:pPr marL="0" indent="-130622"/>
            <a:endParaRPr lang="en-US" sz="1800" dirty="0"/>
          </a:p>
        </p:txBody>
      </p:sp>
      <p:sp>
        <p:nvSpPr>
          <p:cNvPr id="7" name="Text Placeholder 6"/>
          <p:cNvSpPr>
            <a:spLocks noGrp="1"/>
          </p:cNvSpPr>
          <p:nvPr>
            <p:ph type="body" sz="quarter" idx="22"/>
          </p:nvPr>
        </p:nvSpPr>
        <p:spPr/>
        <p:txBody>
          <a:bodyPr/>
          <a:lstStyle/>
          <a:p>
            <a:r>
              <a:rPr lang="en-US" dirty="0"/>
              <a:t>METHODS</a:t>
            </a:r>
          </a:p>
        </p:txBody>
      </p:sp>
      <p:sp>
        <p:nvSpPr>
          <p:cNvPr id="8" name="Text Placeholder 7"/>
          <p:cNvSpPr>
            <a:spLocks noGrp="1"/>
          </p:cNvSpPr>
          <p:nvPr>
            <p:ph type="body" sz="quarter" idx="23"/>
          </p:nvPr>
        </p:nvSpPr>
        <p:spPr>
          <a:xfrm>
            <a:off x="7207151" y="4487271"/>
            <a:ext cx="12950031" cy="7961785"/>
          </a:xfrm>
        </p:spPr>
        <p:txBody>
          <a:bodyPr/>
          <a:lstStyle/>
          <a:p>
            <a:r>
              <a:rPr lang="en-US" sz="1700" dirty="0">
                <a:latin typeface="Arial" panose="020B0604020202020204" pitchFamily="34" charset="0"/>
                <a:cs typeface="Arial" panose="020B0604020202020204" pitchFamily="34" charset="0"/>
              </a:rPr>
              <a:t>EPA recommendations that PCPs should review and discuss with their adult patients, and encourage them to practice:</a:t>
            </a:r>
          </a:p>
          <a:p>
            <a:endParaRPr lang="en-US" sz="1700"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1.	Get 7-9 hours of sleep/night</a:t>
            </a:r>
            <a:r>
              <a:rPr lang="en-US" sz="1700" baseline="30000" dirty="0">
                <a:latin typeface="Arial" panose="020B0604020202020204" pitchFamily="34" charset="0"/>
                <a:cs typeface="Arial" panose="020B0604020202020204" pitchFamily="34" charset="0"/>
              </a:rPr>
              <a:t>7</a:t>
            </a:r>
            <a:r>
              <a:rPr lang="en-US" sz="1700" dirty="0">
                <a:latin typeface="Arial" panose="020B0604020202020204" pitchFamily="34" charset="0"/>
                <a:cs typeface="Arial" panose="020B0604020202020204" pitchFamily="34" charset="0"/>
              </a:rPr>
              <a:t>, in line with your unique circadian rhythm and reduce exposure to video screens and blue light-emitting devices at least 30 minutes before bed, in accordance to the National Sleep Foundation recommendations.</a:t>
            </a:r>
            <a:r>
              <a:rPr lang="en-US" sz="1700" baseline="30000" dirty="0">
                <a:latin typeface="Arial" panose="020B0604020202020204" pitchFamily="34" charset="0"/>
                <a:cs typeface="Arial" panose="020B0604020202020204" pitchFamily="34" charset="0"/>
              </a:rPr>
              <a:t>8</a:t>
            </a:r>
          </a:p>
          <a:p>
            <a:r>
              <a:rPr lang="en-US" sz="1700" dirty="0">
                <a:latin typeface="Arial" panose="020B0604020202020204" pitchFamily="34" charset="0"/>
                <a:cs typeface="Arial" panose="020B0604020202020204" pitchFamily="34" charset="0"/>
              </a:rPr>
              <a:t>2.	Wear proper clothing for the planned EPA and for the weather and environmental conditions where it will be performed.  Consider loose fitting, moister-wicking fabrics (e.g. polyester, nylon, etc.).  Shower and change cloths after EPA.  </a:t>
            </a:r>
          </a:p>
          <a:p>
            <a:r>
              <a:rPr lang="en-US" sz="1700" dirty="0">
                <a:latin typeface="Arial" panose="020B0604020202020204" pitchFamily="34" charset="0"/>
                <a:cs typeface="Arial" panose="020B0604020202020204" pitchFamily="34" charset="0"/>
              </a:rPr>
              <a:t>3.	Perform appropriate muscle stretches or other “warm-up” activities before engaging in the EPA.  </a:t>
            </a:r>
          </a:p>
          <a:p>
            <a:r>
              <a:rPr lang="en-US" sz="1700" dirty="0">
                <a:latin typeface="Arial" panose="020B0604020202020204" pitchFamily="34" charset="0"/>
                <a:cs typeface="Arial" panose="020B0604020202020204" pitchFamily="34" charset="0"/>
              </a:rPr>
              <a:t>4.	To avoid injury, start by limiting the time and intensity of any new EPA routine (“Start low and go slow”).  For example, a realistic and attainable goal might be to exercise for only 5-15 minutes a day at first.  The EPA can be gradually increased to a goal of performing at least 150 minutes/week of moderate-intensity aerobic activity or 75 minutes/week of vigorous-intensity aerobic activity. </a:t>
            </a:r>
          </a:p>
          <a:p>
            <a:r>
              <a:rPr lang="en-US" sz="1700" dirty="0">
                <a:latin typeface="Arial" panose="020B0604020202020204" pitchFamily="34" charset="0"/>
                <a:cs typeface="Arial" panose="020B0604020202020204" pitchFamily="34" charset="0"/>
              </a:rPr>
              <a:t>5.	Follow the most basic quarantine and social distancing guidelines, wear a face mask, avoid close contact with others (e.g., maintain at least 6 feet of physical separation), and perform the EPA outdoors, if possible.  </a:t>
            </a:r>
          </a:p>
          <a:p>
            <a:r>
              <a:rPr lang="en-US" sz="1700" dirty="0">
                <a:latin typeface="Arial" panose="020B0604020202020204" pitchFamily="34" charset="0"/>
                <a:cs typeface="Arial" panose="020B0604020202020204" pitchFamily="34" charset="0"/>
              </a:rPr>
              <a:t>6.	If planning to use an indoor exercise facility, schedule the EPA at off-peak times and utilize specific time slots.  Clean all exercise equipment before and after each use with appropriate cleaning and disinfecting materials.  Avoid “high fives” and other forms of physical contact.  </a:t>
            </a:r>
          </a:p>
          <a:p>
            <a:r>
              <a:rPr lang="en-US" sz="1700" dirty="0">
                <a:latin typeface="Arial" panose="020B0604020202020204" pitchFamily="34" charset="0"/>
                <a:cs typeface="Arial" panose="020B0604020202020204" pitchFamily="34" charset="0"/>
              </a:rPr>
              <a:t>7.	Performing EPA with household members poses no significant health risks; however, children should avoid contact with children from other households.  In addition, children should be educated about COVID-19 and how to stay safe and avoid disease transmission using age-appropriate language.  </a:t>
            </a:r>
          </a:p>
          <a:p>
            <a:r>
              <a:rPr lang="en-US" sz="1700" dirty="0">
                <a:latin typeface="Arial" panose="020B0604020202020204" pitchFamily="34" charset="0"/>
                <a:cs typeface="Arial" panose="020B0604020202020204" pitchFamily="34" charset="0"/>
              </a:rPr>
              <a:t>8.	YouTube, other online websites, and many mobile applications (apps) offer free and easily accessible EPA routines.  Many other EPAs can be safely and easily performed at home (e.g., jumping rope, dancing, climbing stairs, yoga, Pilates, running in place, etc.).  In addition, where available, EPA can be performed on home exercise equipment (such as on a treadmill or exercise bike) or in a swimming pool.  In resource limited settings, weight training can be performed with inexpensive and readily available items such as water-filled bottles or food cans.  </a:t>
            </a:r>
          </a:p>
          <a:p>
            <a:r>
              <a:rPr lang="en-US" sz="1700" dirty="0">
                <a:latin typeface="Arial" panose="020B0604020202020204" pitchFamily="34" charset="0"/>
                <a:cs typeface="Arial" panose="020B0604020202020204" pitchFamily="34" charset="0"/>
              </a:rPr>
              <a:t>9.	Regular EPA and recovery days can be scheduled with family and friends.  This can promote accountability and encourage participation for all.  Multiple online platforms are available to schedule remote or virtual interaction, including Facebook Live, Zoom, FaceTime, Skype, etc.  </a:t>
            </a:r>
          </a:p>
          <a:p>
            <a:r>
              <a:rPr lang="en-US" sz="1700" dirty="0">
                <a:latin typeface="Arial" panose="020B0604020202020204" pitchFamily="34" charset="0"/>
                <a:cs typeface="Arial" panose="020B0604020202020204" pitchFamily="34" charset="0"/>
              </a:rPr>
              <a:t>10. Activities such as housework and yardwork that easily satisfy weekly EPA recommendations can be encouraged. </a:t>
            </a:r>
          </a:p>
        </p:txBody>
      </p:sp>
      <p:sp>
        <p:nvSpPr>
          <p:cNvPr id="9" name="Text Placeholder 8"/>
          <p:cNvSpPr>
            <a:spLocks noGrp="1"/>
          </p:cNvSpPr>
          <p:nvPr>
            <p:ph type="body" sz="quarter" idx="24"/>
          </p:nvPr>
        </p:nvSpPr>
        <p:spPr>
          <a:xfrm>
            <a:off x="7272225" y="4210746"/>
            <a:ext cx="12950031" cy="382517"/>
          </a:xfrm>
        </p:spPr>
        <p:txBody>
          <a:bodyPr/>
          <a:lstStyle/>
          <a:p>
            <a:r>
              <a:rPr lang="en-US" dirty="0"/>
              <a:t>RESULTS</a:t>
            </a:r>
          </a:p>
        </p:txBody>
      </p:sp>
      <p:sp>
        <p:nvSpPr>
          <p:cNvPr id="10" name="Text Placeholder 9"/>
          <p:cNvSpPr>
            <a:spLocks noGrp="1"/>
          </p:cNvSpPr>
          <p:nvPr>
            <p:ph type="body" sz="quarter" idx="25"/>
          </p:nvPr>
        </p:nvSpPr>
        <p:spPr>
          <a:xfrm>
            <a:off x="7272225" y="12510067"/>
            <a:ext cx="12950031" cy="382517"/>
          </a:xfrm>
        </p:spPr>
        <p:txBody>
          <a:bodyPr/>
          <a:lstStyle/>
          <a:p>
            <a:r>
              <a:rPr lang="en-US" dirty="0"/>
              <a:t>CONCLUSION</a:t>
            </a:r>
          </a:p>
        </p:txBody>
      </p:sp>
      <p:sp>
        <p:nvSpPr>
          <p:cNvPr id="11" name="Text Placeholder 10"/>
          <p:cNvSpPr>
            <a:spLocks noGrp="1"/>
          </p:cNvSpPr>
          <p:nvPr>
            <p:ph type="body" sz="quarter" idx="26"/>
          </p:nvPr>
        </p:nvSpPr>
        <p:spPr>
          <a:xfrm rot="10800000" flipV="1">
            <a:off x="7272225" y="12769015"/>
            <a:ext cx="12929203" cy="3264553"/>
          </a:xfrm>
        </p:spPr>
        <p:txBody>
          <a:bodyPr/>
          <a:lstStyle/>
          <a:p>
            <a:pPr marL="0" marR="0">
              <a:lnSpc>
                <a:spcPct val="107000"/>
              </a:lnSpc>
              <a:spcBef>
                <a:spcPts val="0"/>
              </a:spcBef>
              <a:spcAft>
                <a:spcPts val="800"/>
              </a:spcAft>
            </a:pPr>
            <a:r>
              <a:rPr lang="en-US" sz="1600" dirty="0">
                <a:latin typeface="Arial" panose="020B0604020202020204" pitchFamily="34" charset="0"/>
                <a:ea typeface="Calibri" panose="020F0502020204030204" pitchFamily="34" charset="0"/>
                <a:cs typeface="Arial" panose="020B0604020202020204" pitchFamily="34" charset="0"/>
              </a:rPr>
              <a:t>All patients should be encouraged to establish and maintain safe PA practices during the COVID-19 pandemic.  Ultimately, the primary goals of regular EPA are to promote improvements in physical and mental health and to prevent chronic illness.  By restricting physical activity and reducing physical contact and social interactions, the negative effects of quarantine can include increased boredom, frustration, and isolation.</a:t>
            </a:r>
            <a:r>
              <a:rPr lang="en-US" sz="1600" baseline="30000" dirty="0">
                <a:latin typeface="Arial" panose="020B0604020202020204" pitchFamily="34" charset="0"/>
                <a:ea typeface="Calibri" panose="020F0502020204030204" pitchFamily="34" charset="0"/>
                <a:cs typeface="Arial" panose="020B0604020202020204" pitchFamily="34" charset="0"/>
              </a:rPr>
              <a:t>9</a:t>
            </a:r>
            <a:r>
              <a:rPr lang="en-US" sz="1600" dirty="0">
                <a:latin typeface="Arial" panose="020B0604020202020204" pitchFamily="34" charset="0"/>
                <a:ea typeface="Calibri" panose="020F0502020204030204" pitchFamily="34" charset="0"/>
                <a:cs typeface="Arial" panose="020B0604020202020204" pitchFamily="34" charset="0"/>
              </a:rPr>
              <a:t>  Encouraging regular EPA among household family members and friends could help to combat these detrimental psychosocial impacts of quarantine.</a:t>
            </a:r>
          </a:p>
          <a:p>
            <a:pPr marL="0" marR="0">
              <a:lnSpc>
                <a:spcPct val="107000"/>
              </a:lnSpc>
              <a:spcBef>
                <a:spcPts val="0"/>
              </a:spcBef>
              <a:spcAft>
                <a:spcPts val="800"/>
              </a:spcAft>
            </a:pPr>
            <a:r>
              <a:rPr lang="en-US" sz="1600" dirty="0">
                <a:latin typeface="Arial" panose="020B0604020202020204" pitchFamily="34" charset="0"/>
                <a:ea typeface="Calibri" panose="020F0502020204030204" pitchFamily="34" charset="0"/>
                <a:cs typeface="Arial" panose="020B0604020202020204" pitchFamily="34" charset="0"/>
              </a:rPr>
              <a:t>Despite the challenges it has brought, the COVID-19 pandemic can be viewed as an opportunity for PCPs to counsel their patients and to encourage them to pursue healthy lifestyles that include regular EPA.  With its potential to improve physical and mental health, EPA can serve as a vital element in the struggle against COVID-19, regardless of the length of quarantine and the potential for multiple disease “waves”.  In addition, as we emerge from the pandemic, PCPs should continue to encourage patients to pursue regular EPA routines.  To continue providing the best possible care to all patients, PCPs should closely monitor the pandemic, including the latest quarantine and social distancing recommendations and all other developments in the prevention and treatment of COVID-19.   </a:t>
            </a:r>
          </a:p>
        </p:txBody>
      </p:sp>
      <p:sp>
        <p:nvSpPr>
          <p:cNvPr id="12" name="Text Placeholder 11"/>
          <p:cNvSpPr>
            <a:spLocks noGrp="1"/>
          </p:cNvSpPr>
          <p:nvPr>
            <p:ph type="body" sz="quarter" idx="27"/>
          </p:nvPr>
        </p:nvSpPr>
        <p:spPr>
          <a:xfrm>
            <a:off x="20581114" y="3033938"/>
            <a:ext cx="6279386" cy="382517"/>
          </a:xfrm>
        </p:spPr>
        <p:txBody>
          <a:bodyPr/>
          <a:lstStyle/>
          <a:p>
            <a:r>
              <a:rPr lang="en-US" dirty="0"/>
              <a:t>REFERENCES</a:t>
            </a:r>
          </a:p>
        </p:txBody>
      </p:sp>
      <p:sp>
        <p:nvSpPr>
          <p:cNvPr id="13" name="Text Placeholder 12"/>
          <p:cNvSpPr>
            <a:spLocks noGrp="1"/>
          </p:cNvSpPr>
          <p:nvPr>
            <p:ph type="body" sz="quarter" idx="28"/>
          </p:nvPr>
        </p:nvSpPr>
        <p:spPr>
          <a:xfrm>
            <a:off x="20577969" y="3371396"/>
            <a:ext cx="6282531" cy="9700225"/>
          </a:xfrm>
        </p:spPr>
        <p:txBody>
          <a:bodyPr/>
          <a:lstStyle/>
          <a:p>
            <a:r>
              <a:rPr lang="en-US" dirty="0">
                <a:latin typeface="Arial" panose="020B0604020202020204" pitchFamily="34" charset="0"/>
                <a:cs typeface="Arial" panose="020B0604020202020204" pitchFamily="34" charset="0"/>
              </a:rPr>
              <a:t>1.	World Health Organization. (2015, June 19). WHO | Physical Activity and Adults. Retrieved from https://www.who.int/dietphysicalactivity/factsheet_adults/en/</a:t>
            </a:r>
          </a:p>
          <a:p>
            <a:r>
              <a:rPr lang="en-US" dirty="0">
                <a:latin typeface="Arial" panose="020B0604020202020204" pitchFamily="34" charset="0"/>
                <a:cs typeface="Arial" panose="020B0604020202020204" pitchFamily="34" charset="0"/>
              </a:rPr>
              <a:t>2.	Fang, L., </a:t>
            </a:r>
            <a:r>
              <a:rPr lang="en-US" dirty="0" err="1">
                <a:latin typeface="Arial" panose="020B0604020202020204" pitchFamily="34" charset="0"/>
                <a:cs typeface="Arial" panose="020B0604020202020204" pitchFamily="34" charset="0"/>
              </a:rPr>
              <a:t>Karakiulakis</a:t>
            </a:r>
            <a:r>
              <a:rPr lang="en-US" dirty="0">
                <a:latin typeface="Arial" panose="020B0604020202020204" pitchFamily="34" charset="0"/>
                <a:cs typeface="Arial" panose="020B0604020202020204" pitchFamily="34" charset="0"/>
              </a:rPr>
              <a:t>, G., &amp; Roth, M. (2020). Are patients with hypertension and diabetes mellitus at increased risk for COVID-19 infection? The Lancet Respiratory Medicine, 8(4), e21. https://doi.org/10.1016/s2213-2600(20)30116-8</a:t>
            </a:r>
          </a:p>
          <a:p>
            <a:r>
              <a:rPr lang="en-US" dirty="0">
                <a:latin typeface="Arial" panose="020B0604020202020204" pitchFamily="34" charset="0"/>
                <a:cs typeface="Arial" panose="020B0604020202020204" pitchFamily="34" charset="0"/>
              </a:rPr>
              <a:t>3.	Walsh, N. P., Gleeson, M., Shephard, R. J., Gleeson, M., Woods, J. A., Bishop, N. C., </a:t>
            </a:r>
            <a:r>
              <a:rPr lang="en-US" dirty="0" err="1">
                <a:latin typeface="Arial" panose="020B0604020202020204" pitchFamily="34" charset="0"/>
                <a:cs typeface="Arial" panose="020B0604020202020204" pitchFamily="34" charset="0"/>
              </a:rPr>
              <a:t>Fleshner</a:t>
            </a:r>
            <a:r>
              <a:rPr lang="en-US" dirty="0">
                <a:latin typeface="Arial" panose="020B0604020202020204" pitchFamily="34" charset="0"/>
                <a:cs typeface="Arial" panose="020B0604020202020204" pitchFamily="34" charset="0"/>
              </a:rPr>
              <a:t>, M., Green, C., Pedersen, B. K., Hoffman-Goetz, L., Rogers, C. J., </a:t>
            </a:r>
            <a:r>
              <a:rPr lang="en-US" dirty="0" err="1">
                <a:latin typeface="Arial" panose="020B0604020202020204" pitchFamily="34" charset="0"/>
                <a:cs typeface="Arial" panose="020B0604020202020204" pitchFamily="34" charset="0"/>
              </a:rPr>
              <a:t>Northoff</a:t>
            </a:r>
            <a:r>
              <a:rPr lang="en-US" dirty="0">
                <a:latin typeface="Arial" panose="020B0604020202020204" pitchFamily="34" charset="0"/>
                <a:cs typeface="Arial" panose="020B0604020202020204" pitchFamily="34" charset="0"/>
              </a:rPr>
              <a:t>, H., </a:t>
            </a:r>
            <a:r>
              <a:rPr lang="en-US" dirty="0" err="1">
                <a:latin typeface="Arial" panose="020B0604020202020204" pitchFamily="34" charset="0"/>
                <a:cs typeface="Arial" panose="020B0604020202020204" pitchFamily="34" charset="0"/>
              </a:rPr>
              <a:t>Abbasi</a:t>
            </a:r>
            <a:r>
              <a:rPr lang="en-US" dirty="0">
                <a:latin typeface="Arial" panose="020B0604020202020204" pitchFamily="34" charset="0"/>
                <a:cs typeface="Arial" panose="020B0604020202020204" pitchFamily="34" charset="0"/>
              </a:rPr>
              <a:t>, A., &amp; Simon, P. (2011). Position statement. Part one: Immune function and exercise. Exercise immunology review, 17, 6–63.</a:t>
            </a:r>
          </a:p>
          <a:p>
            <a:r>
              <a:rPr lang="en-US" dirty="0">
                <a:latin typeface="Arial" panose="020B0604020202020204" pitchFamily="34" charset="0"/>
                <a:cs typeface="Arial" panose="020B0604020202020204" pitchFamily="34" charset="0"/>
              </a:rPr>
              <a:t>4.	</a:t>
            </a:r>
            <a:r>
              <a:rPr lang="en-US" dirty="0" err="1">
                <a:latin typeface="Arial" panose="020B0604020202020204" pitchFamily="34" charset="0"/>
                <a:cs typeface="Arial" panose="020B0604020202020204" pitchFamily="34" charset="0"/>
              </a:rPr>
              <a:t>Mikkelsen</a:t>
            </a:r>
            <a:r>
              <a:rPr lang="en-US" dirty="0">
                <a:latin typeface="Arial" panose="020B0604020202020204" pitchFamily="34" charset="0"/>
                <a:cs typeface="Arial" panose="020B0604020202020204" pitchFamily="34" charset="0"/>
              </a:rPr>
              <a:t>, K., </a:t>
            </a:r>
            <a:r>
              <a:rPr lang="en-US" dirty="0" err="1">
                <a:latin typeface="Arial" panose="020B0604020202020204" pitchFamily="34" charset="0"/>
                <a:cs typeface="Arial" panose="020B0604020202020204" pitchFamily="34" charset="0"/>
              </a:rPr>
              <a:t>Stojanovska</a:t>
            </a:r>
            <a:r>
              <a:rPr lang="en-US" dirty="0">
                <a:latin typeface="Arial" panose="020B0604020202020204" pitchFamily="34" charset="0"/>
                <a:cs typeface="Arial" panose="020B0604020202020204" pitchFamily="34" charset="0"/>
              </a:rPr>
              <a:t>, L., </a:t>
            </a:r>
            <a:r>
              <a:rPr lang="en-US" dirty="0" err="1">
                <a:latin typeface="Arial" panose="020B0604020202020204" pitchFamily="34" charset="0"/>
                <a:cs typeface="Arial" panose="020B0604020202020204" pitchFamily="34" charset="0"/>
              </a:rPr>
              <a:t>Polenakovic</a:t>
            </a:r>
            <a:r>
              <a:rPr lang="en-US" dirty="0">
                <a:latin typeface="Arial" panose="020B0604020202020204" pitchFamily="34" charset="0"/>
                <a:cs typeface="Arial" panose="020B0604020202020204" pitchFamily="34" charset="0"/>
              </a:rPr>
              <a:t>, M., </a:t>
            </a:r>
            <a:r>
              <a:rPr lang="en-US" dirty="0" err="1">
                <a:latin typeface="Arial" panose="020B0604020202020204" pitchFamily="34" charset="0"/>
                <a:cs typeface="Arial" panose="020B0604020202020204" pitchFamily="34" charset="0"/>
              </a:rPr>
              <a:t>Bosevski</a:t>
            </a:r>
            <a:r>
              <a:rPr lang="en-US" dirty="0">
                <a:latin typeface="Arial" panose="020B0604020202020204" pitchFamily="34" charset="0"/>
                <a:cs typeface="Arial" panose="020B0604020202020204" pitchFamily="34" charset="0"/>
              </a:rPr>
              <a:t>, M., &amp; </a:t>
            </a:r>
            <a:r>
              <a:rPr lang="en-US" dirty="0" err="1">
                <a:latin typeface="Arial" panose="020B0604020202020204" pitchFamily="34" charset="0"/>
                <a:cs typeface="Arial" panose="020B0604020202020204" pitchFamily="34" charset="0"/>
              </a:rPr>
              <a:t>Apostolopoulos</a:t>
            </a:r>
            <a:r>
              <a:rPr lang="en-US" dirty="0">
                <a:latin typeface="Arial" panose="020B0604020202020204" pitchFamily="34" charset="0"/>
                <a:cs typeface="Arial" panose="020B0604020202020204" pitchFamily="34" charset="0"/>
              </a:rPr>
              <a:t>, V. (2017). Exercise and mental health. </a:t>
            </a:r>
            <a:r>
              <a:rPr lang="en-US" dirty="0" err="1">
                <a:latin typeface="Arial" panose="020B0604020202020204" pitchFamily="34" charset="0"/>
                <a:cs typeface="Arial" panose="020B0604020202020204" pitchFamily="34" charset="0"/>
              </a:rPr>
              <a:t>Maturitas</a:t>
            </a:r>
            <a:r>
              <a:rPr lang="en-US" dirty="0">
                <a:latin typeface="Arial" panose="020B0604020202020204" pitchFamily="34" charset="0"/>
                <a:cs typeface="Arial" panose="020B0604020202020204" pitchFamily="34" charset="0"/>
              </a:rPr>
              <a:t>, 106, 48–56. https://doi.org/10.1016/j.maturitas.2017.09.003</a:t>
            </a:r>
          </a:p>
          <a:p>
            <a:r>
              <a:rPr lang="en-US" dirty="0">
                <a:latin typeface="Arial" panose="020B0604020202020204" pitchFamily="34" charset="0"/>
                <a:cs typeface="Arial" panose="020B0604020202020204" pitchFamily="34" charset="0"/>
              </a:rPr>
              <a:t>5.	Barney, J. (2020, May 25). COVID-19: Exercise May Help Prevent Deadly Complication. Retrieved from https://newsroom.uvahealth.com/2020/04/15/covid-19-exercise-may-help-prevent-deadly-complication/</a:t>
            </a:r>
          </a:p>
          <a:p>
            <a:r>
              <a:rPr lang="en-US" dirty="0">
                <a:latin typeface="Arial" panose="020B0604020202020204" pitchFamily="34" charset="0"/>
                <a:cs typeface="Arial" panose="020B0604020202020204" pitchFamily="34" charset="0"/>
              </a:rPr>
              <a:t>6.	American College of Sports Medicine, </a:t>
            </a:r>
            <a:r>
              <a:rPr lang="en-US" dirty="0" err="1">
                <a:latin typeface="Arial" panose="020B0604020202020204" pitchFamily="34" charset="0"/>
                <a:cs typeface="Arial" panose="020B0604020202020204" pitchFamily="34" charset="0"/>
              </a:rPr>
              <a:t>Chodzko-Zajko</a:t>
            </a:r>
            <a:r>
              <a:rPr lang="en-US" dirty="0">
                <a:latin typeface="Arial" panose="020B0604020202020204" pitchFamily="34" charset="0"/>
                <a:cs typeface="Arial" panose="020B0604020202020204" pitchFamily="34" charset="0"/>
              </a:rPr>
              <a:t>, W. J., Proctor, D. N., </a:t>
            </a:r>
            <a:r>
              <a:rPr lang="en-US" dirty="0" err="1">
                <a:latin typeface="Arial" panose="020B0604020202020204" pitchFamily="34" charset="0"/>
                <a:cs typeface="Arial" panose="020B0604020202020204" pitchFamily="34" charset="0"/>
              </a:rPr>
              <a:t>Fiatarone</a:t>
            </a:r>
            <a:r>
              <a:rPr lang="en-US" dirty="0">
                <a:latin typeface="Arial" panose="020B0604020202020204" pitchFamily="34" charset="0"/>
                <a:cs typeface="Arial" panose="020B0604020202020204" pitchFamily="34" charset="0"/>
              </a:rPr>
              <a:t> Singh, M. A., </a:t>
            </a:r>
            <a:r>
              <a:rPr lang="en-US" dirty="0" err="1">
                <a:latin typeface="Arial" panose="020B0604020202020204" pitchFamily="34" charset="0"/>
                <a:cs typeface="Arial" panose="020B0604020202020204" pitchFamily="34" charset="0"/>
              </a:rPr>
              <a:t>Minson</a:t>
            </a:r>
            <a:r>
              <a:rPr lang="en-US" dirty="0">
                <a:latin typeface="Arial" panose="020B0604020202020204" pitchFamily="34" charset="0"/>
                <a:cs typeface="Arial" panose="020B0604020202020204" pitchFamily="34" charset="0"/>
              </a:rPr>
              <a:t>, C. T., </a:t>
            </a:r>
            <a:r>
              <a:rPr lang="en-US" dirty="0" err="1">
                <a:latin typeface="Arial" panose="020B0604020202020204" pitchFamily="34" charset="0"/>
                <a:cs typeface="Arial" panose="020B0604020202020204" pitchFamily="34" charset="0"/>
              </a:rPr>
              <a:t>Nigg</a:t>
            </a:r>
            <a:r>
              <a:rPr lang="en-US" dirty="0">
                <a:latin typeface="Arial" panose="020B0604020202020204" pitchFamily="34" charset="0"/>
                <a:cs typeface="Arial" panose="020B0604020202020204" pitchFamily="34" charset="0"/>
              </a:rPr>
              <a:t>, C. R., Salem, G. J., &amp; Skinner, J. S. (2009). American College of Sports Medicine position stand. Exercise and physical activity for older adults. Medicine and science in sports and exercise, 41(7), 1510–1530. https://doi.org/10.1249/MSS.0b013e3181a0c95c</a:t>
            </a:r>
          </a:p>
          <a:p>
            <a:r>
              <a:rPr lang="en-US" dirty="0">
                <a:latin typeface="Arial" panose="020B0604020202020204" pitchFamily="34" charset="0"/>
                <a:cs typeface="Arial" panose="020B0604020202020204" pitchFamily="34" charset="0"/>
              </a:rPr>
              <a:t>7.	Watson, N. F., </a:t>
            </a:r>
            <a:r>
              <a:rPr lang="en-US" dirty="0" err="1">
                <a:latin typeface="Arial" panose="020B0604020202020204" pitchFamily="34" charset="0"/>
                <a:cs typeface="Arial" panose="020B0604020202020204" pitchFamily="34" charset="0"/>
              </a:rPr>
              <a:t>Badr</a:t>
            </a:r>
            <a:r>
              <a:rPr lang="en-US" dirty="0">
                <a:latin typeface="Arial" panose="020B0604020202020204" pitchFamily="34" charset="0"/>
                <a:cs typeface="Arial" panose="020B0604020202020204" pitchFamily="34" charset="0"/>
              </a:rPr>
              <a:t>, M. S., </a:t>
            </a:r>
            <a:r>
              <a:rPr lang="en-US" dirty="0" err="1">
                <a:latin typeface="Arial" panose="020B0604020202020204" pitchFamily="34" charset="0"/>
                <a:cs typeface="Arial" panose="020B0604020202020204" pitchFamily="34" charset="0"/>
              </a:rPr>
              <a:t>Belenky</a:t>
            </a:r>
            <a:r>
              <a:rPr lang="en-US" dirty="0">
                <a:latin typeface="Arial" panose="020B0604020202020204" pitchFamily="34" charset="0"/>
                <a:cs typeface="Arial" panose="020B0604020202020204" pitchFamily="34" charset="0"/>
              </a:rPr>
              <a:t>, G., </a:t>
            </a:r>
            <a:r>
              <a:rPr lang="en-US" dirty="0" err="1">
                <a:latin typeface="Arial" panose="020B0604020202020204" pitchFamily="34" charset="0"/>
                <a:cs typeface="Arial" panose="020B0604020202020204" pitchFamily="34" charset="0"/>
              </a:rPr>
              <a:t>Bliwise</a:t>
            </a:r>
            <a:r>
              <a:rPr lang="en-US" dirty="0">
                <a:latin typeface="Arial" panose="020B0604020202020204" pitchFamily="34" charset="0"/>
                <a:cs typeface="Arial" panose="020B0604020202020204" pitchFamily="34" charset="0"/>
              </a:rPr>
              <a:t>, D. L., Buxton, O. M., </a:t>
            </a:r>
            <a:r>
              <a:rPr lang="en-US" dirty="0" err="1">
                <a:latin typeface="Arial" panose="020B0604020202020204" pitchFamily="34" charset="0"/>
                <a:cs typeface="Arial" panose="020B0604020202020204" pitchFamily="34" charset="0"/>
              </a:rPr>
              <a:t>Buysse</a:t>
            </a:r>
            <a:r>
              <a:rPr lang="en-US" dirty="0">
                <a:latin typeface="Arial" panose="020B0604020202020204" pitchFamily="34" charset="0"/>
                <a:cs typeface="Arial" panose="020B0604020202020204" pitchFamily="34" charset="0"/>
              </a:rPr>
              <a:t>, D., </a:t>
            </a:r>
            <a:r>
              <a:rPr lang="en-US" dirty="0" err="1">
                <a:latin typeface="Arial" panose="020B0604020202020204" pitchFamily="34" charset="0"/>
                <a:cs typeface="Arial" panose="020B0604020202020204" pitchFamily="34" charset="0"/>
              </a:rPr>
              <a:t>Dinges</a:t>
            </a:r>
            <a:r>
              <a:rPr lang="en-US" dirty="0">
                <a:latin typeface="Arial" panose="020B0604020202020204" pitchFamily="34" charset="0"/>
                <a:cs typeface="Arial" panose="020B0604020202020204" pitchFamily="34" charset="0"/>
              </a:rPr>
              <a:t>, D. F., </a:t>
            </a:r>
            <a:r>
              <a:rPr lang="en-US" dirty="0" err="1">
                <a:latin typeface="Arial" panose="020B0604020202020204" pitchFamily="34" charset="0"/>
                <a:cs typeface="Arial" panose="020B0604020202020204" pitchFamily="34" charset="0"/>
              </a:rPr>
              <a:t>Gangwisch</a:t>
            </a:r>
            <a:r>
              <a:rPr lang="en-US" dirty="0">
                <a:latin typeface="Arial" panose="020B0604020202020204" pitchFamily="34" charset="0"/>
                <a:cs typeface="Arial" panose="020B0604020202020204" pitchFamily="34" charset="0"/>
              </a:rPr>
              <a:t>, J., </a:t>
            </a:r>
            <a:r>
              <a:rPr lang="en-US" dirty="0" err="1">
                <a:latin typeface="Arial" panose="020B0604020202020204" pitchFamily="34" charset="0"/>
                <a:cs typeface="Arial" panose="020B0604020202020204" pitchFamily="34" charset="0"/>
              </a:rPr>
              <a:t>Grandner</a:t>
            </a:r>
            <a:r>
              <a:rPr lang="en-US" dirty="0">
                <a:latin typeface="Arial" panose="020B0604020202020204" pitchFamily="34" charset="0"/>
                <a:cs typeface="Arial" panose="020B0604020202020204" pitchFamily="34" charset="0"/>
              </a:rPr>
              <a:t>, M. A., </a:t>
            </a:r>
            <a:r>
              <a:rPr lang="en-US" dirty="0" err="1">
                <a:latin typeface="Arial" panose="020B0604020202020204" pitchFamily="34" charset="0"/>
                <a:cs typeface="Arial" panose="020B0604020202020204" pitchFamily="34" charset="0"/>
              </a:rPr>
              <a:t>Kushida</a:t>
            </a:r>
            <a:r>
              <a:rPr lang="en-US" dirty="0">
                <a:latin typeface="Arial" panose="020B0604020202020204" pitchFamily="34" charset="0"/>
                <a:cs typeface="Arial" panose="020B0604020202020204" pitchFamily="34" charset="0"/>
              </a:rPr>
              <a:t>, C., Malhotra, R. K., Martin, J. L., Patel, S. R., </a:t>
            </a:r>
            <a:r>
              <a:rPr lang="en-US" dirty="0" err="1">
                <a:latin typeface="Arial" panose="020B0604020202020204" pitchFamily="34" charset="0"/>
                <a:cs typeface="Arial" panose="020B0604020202020204" pitchFamily="34" charset="0"/>
              </a:rPr>
              <a:t>Quan</a:t>
            </a:r>
            <a:r>
              <a:rPr lang="en-US" dirty="0">
                <a:latin typeface="Arial" panose="020B0604020202020204" pitchFamily="34" charset="0"/>
                <a:cs typeface="Arial" panose="020B0604020202020204" pitchFamily="34" charset="0"/>
              </a:rPr>
              <a:t>, S. F., &amp; </a:t>
            </a:r>
            <a:r>
              <a:rPr lang="en-US" dirty="0" err="1">
                <a:latin typeface="Arial" panose="020B0604020202020204" pitchFamily="34" charset="0"/>
                <a:cs typeface="Arial" panose="020B0604020202020204" pitchFamily="34" charset="0"/>
              </a:rPr>
              <a:t>Tasali</a:t>
            </a:r>
            <a:r>
              <a:rPr lang="en-US" dirty="0">
                <a:latin typeface="Arial" panose="020B0604020202020204" pitchFamily="34" charset="0"/>
                <a:cs typeface="Arial" panose="020B0604020202020204" pitchFamily="34" charset="0"/>
              </a:rPr>
              <a:t>, E. (2015). Recommended Amount of Sleep for a Healthy Adult: A Joint Consensus Statement of the American Academy of Sleep Medicine and Sleep Research Society. Sleep, 38(6), 843–844. https://doi.org/10.5665/sleep.4716 </a:t>
            </a:r>
          </a:p>
          <a:p>
            <a:r>
              <a:rPr lang="en-US" dirty="0">
                <a:latin typeface="Arial" panose="020B0604020202020204" pitchFamily="34" charset="0"/>
                <a:cs typeface="Arial" panose="020B0604020202020204" pitchFamily="34" charset="0"/>
              </a:rPr>
              <a:t>8.	How and Why Using Electronic Devices at Night Can Interfere With Sleep. (2017, July 27). Retrieved from https://www.sleepfoundation.org/articles/why-electronics-may-stimulate-you-bed </a:t>
            </a:r>
          </a:p>
          <a:p>
            <a:r>
              <a:rPr lang="en-US" dirty="0">
                <a:latin typeface="Arial" panose="020B0604020202020204" pitchFamily="34" charset="0"/>
                <a:cs typeface="Arial" panose="020B0604020202020204" pitchFamily="34" charset="0"/>
              </a:rPr>
              <a:t>9.	Brooks, S. K., Webster, R. K., Smith, L. E., Woodland, L., </a:t>
            </a:r>
            <a:r>
              <a:rPr lang="en-US" dirty="0" err="1">
                <a:latin typeface="Arial" panose="020B0604020202020204" pitchFamily="34" charset="0"/>
                <a:cs typeface="Arial" panose="020B0604020202020204" pitchFamily="34" charset="0"/>
              </a:rPr>
              <a:t>Wessely</a:t>
            </a:r>
            <a:r>
              <a:rPr lang="en-US" dirty="0">
                <a:latin typeface="Arial" panose="020B0604020202020204" pitchFamily="34" charset="0"/>
                <a:cs typeface="Arial" panose="020B0604020202020204" pitchFamily="34" charset="0"/>
              </a:rPr>
              <a:t>, S., Greenberg, N., &amp; Rubin, G. J. (2020). The psychological impact of quarantine and how to reduce it: rapid review of the evidence. Lancet (London, England), 395(10227), 912–920. https://doi.org/10.1016/S0140-6736(20)30460-8</a:t>
            </a:r>
          </a:p>
        </p:txBody>
      </p:sp>
      <p:sp>
        <p:nvSpPr>
          <p:cNvPr id="14" name="Text Placeholder 13"/>
          <p:cNvSpPr>
            <a:spLocks noGrp="1"/>
          </p:cNvSpPr>
          <p:nvPr>
            <p:ph type="body" sz="quarter" idx="29"/>
          </p:nvPr>
        </p:nvSpPr>
        <p:spPr/>
        <p:txBody>
          <a:bodyPr/>
          <a:lstStyle/>
          <a:p>
            <a:r>
              <a:rPr lang="en-US" dirty="0"/>
              <a:t>CONTACTS</a:t>
            </a:r>
          </a:p>
        </p:txBody>
      </p:sp>
      <p:sp>
        <p:nvSpPr>
          <p:cNvPr id="15" name="Text Placeholder 14"/>
          <p:cNvSpPr>
            <a:spLocks noGrp="1"/>
          </p:cNvSpPr>
          <p:nvPr>
            <p:ph type="body" sz="quarter" idx="30"/>
          </p:nvPr>
        </p:nvSpPr>
        <p:spPr>
          <a:xfrm>
            <a:off x="20599011" y="13290312"/>
            <a:ext cx="6282531" cy="2722930"/>
          </a:xfrm>
        </p:spPr>
        <p:txBody>
          <a:bodyPr/>
          <a:lstStyle/>
          <a:p>
            <a:r>
              <a:rPr lang="en-US" sz="1700" dirty="0">
                <a:latin typeface="Arial" panose="020B0604020202020204" pitchFamily="34" charset="0"/>
                <a:cs typeface="Arial" panose="020B0604020202020204" pitchFamily="34" charset="0"/>
              </a:rPr>
              <a:t>Spienghar Komak, BS</a:t>
            </a:r>
          </a:p>
          <a:p>
            <a:r>
              <a:rPr lang="en-US" sz="1700" dirty="0">
                <a:latin typeface="Arial" panose="020B0604020202020204" pitchFamily="34" charset="0"/>
                <a:cs typeface="Arial" panose="020B0604020202020204" pitchFamily="34" charset="0"/>
              </a:rPr>
              <a:t>UC Davis School of Medicine</a:t>
            </a:r>
          </a:p>
          <a:p>
            <a:r>
              <a:rPr lang="en-US" sz="1700" dirty="0">
                <a:latin typeface="Arial" panose="020B0604020202020204" pitchFamily="34" charset="0"/>
                <a:cs typeface="Arial" panose="020B0604020202020204" pitchFamily="34" charset="0"/>
              </a:rPr>
              <a:t>skkomak@ucdavis.edu </a:t>
            </a:r>
          </a:p>
          <a:p>
            <a:endParaRPr lang="en-US" sz="1700"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Dr. Jorge </a:t>
            </a:r>
            <a:r>
              <a:rPr lang="en-US" sz="1700" dirty="0" err="1">
                <a:latin typeface="Arial" panose="020B0604020202020204" pitchFamily="34" charset="0"/>
                <a:cs typeface="Arial" panose="020B0604020202020204" pitchFamily="34" charset="0"/>
              </a:rPr>
              <a:t>García</a:t>
            </a:r>
            <a:endParaRPr lang="en-US" sz="1700"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UC Davis School of Medicine</a:t>
            </a:r>
          </a:p>
          <a:p>
            <a:r>
              <a:rPr lang="en-US" sz="1700" dirty="0">
                <a:latin typeface="Arial" panose="020B0604020202020204" pitchFamily="34" charset="0"/>
                <a:cs typeface="Arial" panose="020B0604020202020204" pitchFamily="34" charset="0"/>
              </a:rPr>
              <a:t>Office of Student and Resident Diversity</a:t>
            </a:r>
          </a:p>
          <a:p>
            <a:r>
              <a:rPr lang="en-US" sz="1700" dirty="0">
                <a:latin typeface="Arial" panose="020B0604020202020204" pitchFamily="34" charset="0"/>
                <a:cs typeface="Arial" panose="020B0604020202020204" pitchFamily="34" charset="0"/>
              </a:rPr>
              <a:t>jzgarcia@ucdavis.edu</a:t>
            </a:r>
          </a:p>
        </p:txBody>
      </p:sp>
      <p:sp>
        <p:nvSpPr>
          <p:cNvPr id="20" name="Text Placeholder 19"/>
          <p:cNvSpPr>
            <a:spLocks noGrp="1"/>
          </p:cNvSpPr>
          <p:nvPr>
            <p:ph type="body" sz="quarter" idx="95"/>
          </p:nvPr>
        </p:nvSpPr>
        <p:spPr/>
        <p:txBody>
          <a:bodyPr/>
          <a:lstStyle/>
          <a:p>
            <a:endParaRPr lang="en-US"/>
          </a:p>
        </p:txBody>
      </p:sp>
      <p:sp>
        <p:nvSpPr>
          <p:cNvPr id="21" name="Text Placeholder 20"/>
          <p:cNvSpPr>
            <a:spLocks noGrp="1"/>
          </p:cNvSpPr>
          <p:nvPr>
            <p:ph type="body" sz="quarter" idx="107"/>
          </p:nvPr>
        </p:nvSpPr>
        <p:spPr/>
        <p:txBody>
          <a:bodyPr/>
          <a:lstStyle/>
          <a:p>
            <a:endParaRPr lang="en-US"/>
          </a:p>
        </p:txBody>
      </p:sp>
      <p:sp>
        <p:nvSpPr>
          <p:cNvPr id="22" name="Text Placeholder 21"/>
          <p:cNvSpPr>
            <a:spLocks noGrp="1"/>
          </p:cNvSpPr>
          <p:nvPr>
            <p:ph type="body" sz="quarter" idx="116"/>
          </p:nvPr>
        </p:nvSpPr>
        <p:spPr/>
        <p:txBody>
          <a:bodyPr/>
          <a:lstStyle/>
          <a:p>
            <a:endParaRPr lang="en-US"/>
          </a:p>
        </p:txBody>
      </p:sp>
      <p:sp>
        <p:nvSpPr>
          <p:cNvPr id="23" name="Text Placeholder 22"/>
          <p:cNvSpPr>
            <a:spLocks noGrp="1"/>
          </p:cNvSpPr>
          <p:nvPr>
            <p:ph type="body" sz="quarter" idx="117"/>
          </p:nvPr>
        </p:nvSpPr>
        <p:spPr/>
        <p:txBody>
          <a:bodyPr/>
          <a:lstStyle/>
          <a:p>
            <a:endParaRPr lang="en-US"/>
          </a:p>
        </p:txBody>
      </p:sp>
      <p:sp>
        <p:nvSpPr>
          <p:cNvPr id="24" name="Text Placeholder 23"/>
          <p:cNvSpPr>
            <a:spLocks noGrp="1"/>
          </p:cNvSpPr>
          <p:nvPr>
            <p:ph type="body" sz="quarter" idx="118"/>
          </p:nvPr>
        </p:nvSpPr>
        <p:spPr/>
        <p:txBody>
          <a:bodyPr/>
          <a:lstStyle/>
          <a:p>
            <a:endParaRPr lang="en-US"/>
          </a:p>
        </p:txBody>
      </p:sp>
      <p:sp>
        <p:nvSpPr>
          <p:cNvPr id="25" name="Text Placeholder 24"/>
          <p:cNvSpPr>
            <a:spLocks noGrp="1"/>
          </p:cNvSpPr>
          <p:nvPr>
            <p:ph type="body" sz="quarter" idx="119"/>
          </p:nvPr>
        </p:nvSpPr>
        <p:spPr/>
        <p:txBody>
          <a:bodyPr/>
          <a:lstStyle/>
          <a:p>
            <a:endParaRPr lang="en-US"/>
          </a:p>
        </p:txBody>
      </p:sp>
      <p:sp>
        <p:nvSpPr>
          <p:cNvPr id="26" name="Text Placeholder 25"/>
          <p:cNvSpPr>
            <a:spLocks noGrp="1"/>
          </p:cNvSpPr>
          <p:nvPr>
            <p:ph type="body" sz="quarter" idx="120"/>
          </p:nvPr>
        </p:nvSpPr>
        <p:spPr/>
        <p:txBody>
          <a:bodyPr/>
          <a:lstStyle/>
          <a:p>
            <a:endParaRPr lang="en-US"/>
          </a:p>
        </p:txBody>
      </p:sp>
      <p:sp>
        <p:nvSpPr>
          <p:cNvPr id="27" name="Text Placeholder 26"/>
          <p:cNvSpPr>
            <a:spLocks noGrp="1"/>
          </p:cNvSpPr>
          <p:nvPr>
            <p:ph type="body" sz="quarter" idx="121"/>
          </p:nvPr>
        </p:nvSpPr>
        <p:spPr/>
        <p:txBody>
          <a:bodyPr/>
          <a:lstStyle/>
          <a:p>
            <a:endParaRPr lang="en-US"/>
          </a:p>
        </p:txBody>
      </p:sp>
      <p:sp>
        <p:nvSpPr>
          <p:cNvPr id="28" name="Text Placeholder 27"/>
          <p:cNvSpPr>
            <a:spLocks noGrp="1"/>
          </p:cNvSpPr>
          <p:nvPr>
            <p:ph type="body" sz="quarter" idx="122"/>
          </p:nvPr>
        </p:nvSpPr>
        <p:spPr/>
        <p:txBody>
          <a:bodyPr/>
          <a:lstStyle/>
          <a:p>
            <a:endParaRPr lang="en-US"/>
          </a:p>
        </p:txBody>
      </p:sp>
      <p:sp>
        <p:nvSpPr>
          <p:cNvPr id="29" name="Text Placeholder 28"/>
          <p:cNvSpPr>
            <a:spLocks noGrp="1"/>
          </p:cNvSpPr>
          <p:nvPr>
            <p:ph type="body" sz="quarter" idx="123"/>
          </p:nvPr>
        </p:nvSpPr>
        <p:spPr/>
        <p:txBody>
          <a:bodyPr/>
          <a:lstStyle/>
          <a:p>
            <a:endParaRPr lang="en-US"/>
          </a:p>
        </p:txBody>
      </p:sp>
      <p:sp>
        <p:nvSpPr>
          <p:cNvPr id="30" name="Text Placeholder 29"/>
          <p:cNvSpPr>
            <a:spLocks noGrp="1"/>
          </p:cNvSpPr>
          <p:nvPr>
            <p:ph type="body" sz="quarter" idx="124"/>
          </p:nvPr>
        </p:nvSpPr>
        <p:spPr/>
        <p:txBody>
          <a:bodyPr/>
          <a:lstStyle/>
          <a:p>
            <a:endParaRPr lang="en-US"/>
          </a:p>
        </p:txBody>
      </p:sp>
      <p:sp>
        <p:nvSpPr>
          <p:cNvPr id="31" name="Text Placeholder 30"/>
          <p:cNvSpPr>
            <a:spLocks noGrp="1"/>
          </p:cNvSpPr>
          <p:nvPr>
            <p:ph type="body" sz="quarter" idx="125"/>
          </p:nvPr>
        </p:nvSpPr>
        <p:spPr/>
        <p:txBody>
          <a:bodyPr/>
          <a:lstStyle/>
          <a:p>
            <a:endParaRPr lang="en-US"/>
          </a:p>
        </p:txBody>
      </p:sp>
      <p:pic>
        <p:nvPicPr>
          <p:cNvPr id="19" name="Picture Placeholder 18"/>
          <p:cNvPicPr>
            <a:picLocks noGrp="1" noChangeAspect="1"/>
          </p:cNvPicPr>
          <p:nvPr>
            <p:ph type="pic" sz="quarter" idx="115"/>
          </p:nvPr>
        </p:nvPicPr>
        <p:blipFill>
          <a:blip r:embed="rId2">
            <a:extLst>
              <a:ext uri="{28A0092B-C50C-407E-A947-70E740481C1C}">
                <a14:useLocalDpi xmlns:a14="http://schemas.microsoft.com/office/drawing/2010/main" val="0"/>
              </a:ext>
            </a:extLst>
          </a:blip>
          <a:srcRect t="17947" b="17947"/>
          <a:stretch>
            <a:fillRect/>
          </a:stretch>
        </p:blipFill>
        <p:spPr/>
      </p:pic>
      <p:sp>
        <p:nvSpPr>
          <p:cNvPr id="34" name="Picture Placeholder 33"/>
          <p:cNvSpPr>
            <a:spLocks noGrp="1"/>
          </p:cNvSpPr>
          <p:nvPr>
            <p:ph type="pic" sz="quarter" idx="127"/>
          </p:nvPr>
        </p:nvSpPr>
        <p:spPr/>
      </p:sp>
      <p:sp>
        <p:nvSpPr>
          <p:cNvPr id="35" name="Picture Placeholder 34"/>
          <p:cNvSpPr>
            <a:spLocks noGrp="1"/>
          </p:cNvSpPr>
          <p:nvPr>
            <p:ph type="pic" sz="quarter" idx="128"/>
          </p:nvPr>
        </p:nvSpPr>
        <p:spPr/>
      </p:sp>
      <p:sp>
        <p:nvSpPr>
          <p:cNvPr id="36" name="Picture Placeholder 35"/>
          <p:cNvSpPr>
            <a:spLocks noGrp="1"/>
          </p:cNvSpPr>
          <p:nvPr>
            <p:ph type="pic" sz="quarter" idx="129"/>
          </p:nvPr>
        </p:nvSpPr>
        <p:spPr/>
      </p:sp>
      <p:sp>
        <p:nvSpPr>
          <p:cNvPr id="37" name="Picture Placeholder 36"/>
          <p:cNvSpPr>
            <a:spLocks noGrp="1"/>
          </p:cNvSpPr>
          <p:nvPr>
            <p:ph type="pic" sz="quarter" idx="130"/>
          </p:nvPr>
        </p:nvSpPr>
        <p:spPr/>
      </p:sp>
      <p:sp>
        <p:nvSpPr>
          <p:cNvPr id="43" name="Text Placeholder 42"/>
          <p:cNvSpPr>
            <a:spLocks noGrp="1"/>
          </p:cNvSpPr>
          <p:nvPr>
            <p:ph type="body" sz="quarter" idx="136"/>
          </p:nvPr>
        </p:nvSpPr>
        <p:spPr/>
        <p:txBody>
          <a:bodyPr/>
          <a:lstStyle/>
          <a:p>
            <a:endParaRPr lang="en-US"/>
          </a:p>
        </p:txBody>
      </p:sp>
      <p:sp>
        <p:nvSpPr>
          <p:cNvPr id="44" name="Text Placeholder 43"/>
          <p:cNvSpPr>
            <a:spLocks noGrp="1"/>
          </p:cNvSpPr>
          <p:nvPr>
            <p:ph type="body" sz="quarter" idx="137"/>
          </p:nvPr>
        </p:nvSpPr>
        <p:spPr/>
        <p:txBody>
          <a:bodyPr/>
          <a:lstStyle/>
          <a:p>
            <a:endParaRPr lang="en-US"/>
          </a:p>
        </p:txBody>
      </p:sp>
      <p:sp>
        <p:nvSpPr>
          <p:cNvPr id="45" name="Text Placeholder 44"/>
          <p:cNvSpPr>
            <a:spLocks noGrp="1"/>
          </p:cNvSpPr>
          <p:nvPr>
            <p:ph type="body" sz="quarter" idx="138"/>
          </p:nvPr>
        </p:nvSpPr>
        <p:spPr/>
        <p:txBody>
          <a:bodyPr/>
          <a:lstStyle/>
          <a:p>
            <a:endParaRPr lang="en-US"/>
          </a:p>
        </p:txBody>
      </p:sp>
      <p:sp>
        <p:nvSpPr>
          <p:cNvPr id="46" name="Text Placeholder 45"/>
          <p:cNvSpPr>
            <a:spLocks noGrp="1"/>
          </p:cNvSpPr>
          <p:nvPr>
            <p:ph type="body" sz="quarter" idx="139"/>
          </p:nvPr>
        </p:nvSpPr>
        <p:spPr/>
        <p:txBody>
          <a:bodyPr/>
          <a:lstStyle/>
          <a:p>
            <a:endParaRPr lang="en-US"/>
          </a:p>
        </p:txBody>
      </p:sp>
      <p:sp>
        <p:nvSpPr>
          <p:cNvPr id="47" name="Text Placeholder 46"/>
          <p:cNvSpPr>
            <a:spLocks noGrp="1"/>
          </p:cNvSpPr>
          <p:nvPr>
            <p:ph type="body" sz="quarter" idx="140"/>
          </p:nvPr>
        </p:nvSpPr>
        <p:spPr/>
        <p:txBody>
          <a:bodyPr/>
          <a:lstStyle/>
          <a:p>
            <a:endParaRPr lang="en-US"/>
          </a:p>
        </p:txBody>
      </p:sp>
      <p:sp>
        <p:nvSpPr>
          <p:cNvPr id="48" name="Text Placeholder 47"/>
          <p:cNvSpPr>
            <a:spLocks noGrp="1"/>
          </p:cNvSpPr>
          <p:nvPr>
            <p:ph type="body" sz="quarter" idx="141"/>
          </p:nvPr>
        </p:nvSpPr>
        <p:spPr/>
        <p:txBody>
          <a:bodyPr/>
          <a:lstStyle/>
          <a:p>
            <a:endParaRPr lang="en-US"/>
          </a:p>
        </p:txBody>
      </p:sp>
      <p:sp>
        <p:nvSpPr>
          <p:cNvPr id="49" name="Text Placeholder 48"/>
          <p:cNvSpPr>
            <a:spLocks noGrp="1"/>
          </p:cNvSpPr>
          <p:nvPr>
            <p:ph type="body" sz="quarter" idx="142"/>
          </p:nvPr>
        </p:nvSpPr>
        <p:spPr/>
        <p:txBody>
          <a:bodyPr/>
          <a:lstStyle/>
          <a:p>
            <a:endParaRPr lang="en-US"/>
          </a:p>
        </p:txBody>
      </p:sp>
      <p:sp>
        <p:nvSpPr>
          <p:cNvPr id="50" name="Text Placeholder 49"/>
          <p:cNvSpPr>
            <a:spLocks noGrp="1"/>
          </p:cNvSpPr>
          <p:nvPr>
            <p:ph type="body" sz="quarter" idx="143"/>
          </p:nvPr>
        </p:nvSpPr>
        <p:spPr/>
        <p:txBody>
          <a:bodyPr/>
          <a:lstStyle/>
          <a:p>
            <a:endParaRPr lang="en-US"/>
          </a:p>
        </p:txBody>
      </p:sp>
      <p:sp>
        <p:nvSpPr>
          <p:cNvPr id="51" name="Text Placeholder 50"/>
          <p:cNvSpPr>
            <a:spLocks noGrp="1"/>
          </p:cNvSpPr>
          <p:nvPr>
            <p:ph type="body" sz="quarter" idx="144"/>
          </p:nvPr>
        </p:nvSpPr>
        <p:spPr/>
        <p:txBody>
          <a:bodyPr/>
          <a:lstStyle/>
          <a:p>
            <a:endParaRPr lang="en-US"/>
          </a:p>
        </p:txBody>
      </p:sp>
      <p:sp>
        <p:nvSpPr>
          <p:cNvPr id="52" name="Text Placeholder 51"/>
          <p:cNvSpPr>
            <a:spLocks noGrp="1"/>
          </p:cNvSpPr>
          <p:nvPr>
            <p:ph type="body" sz="quarter" idx="145"/>
          </p:nvPr>
        </p:nvSpPr>
        <p:spPr/>
        <p:txBody>
          <a:bodyPr/>
          <a:lstStyle/>
          <a:p>
            <a:endParaRPr lang="en-US"/>
          </a:p>
        </p:txBody>
      </p:sp>
      <p:sp>
        <p:nvSpPr>
          <p:cNvPr id="53" name="Text Placeholder 52"/>
          <p:cNvSpPr>
            <a:spLocks noGrp="1"/>
          </p:cNvSpPr>
          <p:nvPr>
            <p:ph type="body" sz="quarter" idx="146"/>
          </p:nvPr>
        </p:nvSpPr>
        <p:spPr/>
        <p:txBody>
          <a:bodyPr/>
          <a:lstStyle/>
          <a:p>
            <a:endParaRPr lang="en-US"/>
          </a:p>
        </p:txBody>
      </p:sp>
      <p:sp>
        <p:nvSpPr>
          <p:cNvPr id="54" name="Text Placeholder 53"/>
          <p:cNvSpPr>
            <a:spLocks noGrp="1"/>
          </p:cNvSpPr>
          <p:nvPr>
            <p:ph type="body" sz="quarter" idx="147"/>
          </p:nvPr>
        </p:nvSpPr>
        <p:spPr/>
        <p:txBody>
          <a:bodyPr/>
          <a:lstStyle/>
          <a:p>
            <a:endParaRPr lang="en-US"/>
          </a:p>
        </p:txBody>
      </p:sp>
      <p:sp>
        <p:nvSpPr>
          <p:cNvPr id="55" name="Text Placeholder 54"/>
          <p:cNvSpPr>
            <a:spLocks noGrp="1"/>
          </p:cNvSpPr>
          <p:nvPr>
            <p:ph type="body" sz="quarter" idx="148"/>
          </p:nvPr>
        </p:nvSpPr>
        <p:spPr/>
        <p:txBody>
          <a:bodyPr/>
          <a:lstStyle/>
          <a:p>
            <a:endParaRPr lang="en-US"/>
          </a:p>
        </p:txBody>
      </p:sp>
      <p:sp>
        <p:nvSpPr>
          <p:cNvPr id="56" name="Text Placeholder 55"/>
          <p:cNvSpPr>
            <a:spLocks noGrp="1"/>
          </p:cNvSpPr>
          <p:nvPr>
            <p:ph type="body" sz="quarter" idx="149"/>
          </p:nvPr>
        </p:nvSpPr>
        <p:spPr/>
        <p:txBody>
          <a:bodyPr/>
          <a:lstStyle/>
          <a:p>
            <a:endParaRPr lang="en-US"/>
          </a:p>
        </p:txBody>
      </p:sp>
      <p:sp>
        <p:nvSpPr>
          <p:cNvPr id="57" name="Text Placeholder 49"/>
          <p:cNvSpPr>
            <a:spLocks noGrp="1"/>
          </p:cNvSpPr>
          <p:nvPr>
            <p:ph type="body" sz="quarter" idx="150"/>
          </p:nvPr>
        </p:nvSpPr>
        <p:spPr>
          <a:xfrm>
            <a:off x="3662362" y="1314333"/>
            <a:ext cx="20107276" cy="598230"/>
          </a:xfrm>
        </p:spPr>
        <p:txBody>
          <a:bodyPr>
            <a:normAutofit/>
          </a:bodyPr>
          <a:lstStyle/>
          <a:p>
            <a:r>
              <a:rPr lang="en-US" sz="2800" dirty="0"/>
              <a:t>Spienghar Komak B.S.</a:t>
            </a:r>
            <a:r>
              <a:rPr lang="en-US" sz="2800" baseline="30000" dirty="0"/>
              <a:t>1</a:t>
            </a:r>
            <a:r>
              <a:rPr lang="en-US" sz="2800" dirty="0"/>
              <a:t>, Jorge </a:t>
            </a:r>
            <a:r>
              <a:rPr lang="en-US" sz="2800" dirty="0" err="1"/>
              <a:t>García</a:t>
            </a:r>
            <a:r>
              <a:rPr lang="en-US" sz="2800" dirty="0"/>
              <a:t> M.D.</a:t>
            </a:r>
            <a:r>
              <a:rPr lang="en-US" sz="2800" baseline="30000" dirty="0"/>
              <a:t>2</a:t>
            </a:r>
            <a:endParaRPr lang="en-US" sz="2800" dirty="0"/>
          </a:p>
        </p:txBody>
      </p:sp>
      <p:sp>
        <p:nvSpPr>
          <p:cNvPr id="58" name="Text Placeholder 51"/>
          <p:cNvSpPr>
            <a:spLocks noGrp="1"/>
          </p:cNvSpPr>
          <p:nvPr>
            <p:ph type="body" sz="quarter" idx="185"/>
          </p:nvPr>
        </p:nvSpPr>
        <p:spPr>
          <a:xfrm>
            <a:off x="3662362" y="103175"/>
            <a:ext cx="20107276" cy="834414"/>
          </a:xfrm>
        </p:spPr>
        <p:txBody>
          <a:bodyPr>
            <a:noAutofit/>
          </a:bodyPr>
          <a:lstStyle/>
          <a:p>
            <a:r>
              <a:rPr lang="en-US" sz="4000" dirty="0"/>
              <a:t>Exercise Recommendations for Patients from Primary Care Physicians in the Setting of the COVID-19 Pandemic</a:t>
            </a:r>
          </a:p>
        </p:txBody>
      </p:sp>
      <p:sp>
        <p:nvSpPr>
          <p:cNvPr id="59" name="Text Placeholder 50"/>
          <p:cNvSpPr>
            <a:spLocks noGrp="1"/>
          </p:cNvSpPr>
          <p:nvPr>
            <p:ph type="body" sz="quarter" idx="184"/>
          </p:nvPr>
        </p:nvSpPr>
        <p:spPr>
          <a:xfrm>
            <a:off x="3896278" y="1828800"/>
            <a:ext cx="20654020" cy="634555"/>
          </a:xfrm>
        </p:spPr>
        <p:txBody>
          <a:bodyPr>
            <a:normAutofit/>
          </a:bodyPr>
          <a:lstStyle/>
          <a:p>
            <a:r>
              <a:rPr lang="en-US" sz="2000" b="1" baseline="30000" dirty="0"/>
              <a:t>1</a:t>
            </a:r>
            <a:r>
              <a:rPr lang="en-US" sz="2000" b="1" dirty="0"/>
              <a:t>University of California Davis School of Medicine, Sacramento, CA; </a:t>
            </a:r>
            <a:r>
              <a:rPr lang="en-US" sz="2000" b="1" baseline="30000" dirty="0"/>
              <a:t>2</a:t>
            </a:r>
            <a:r>
              <a:rPr lang="en-US" sz="2000" b="1" dirty="0"/>
              <a:t>University of California Davis School of Medicine, Office of Student and Resident Diversity, Sacramento, CA</a:t>
            </a:r>
            <a:endParaRPr lang="en-US" sz="2000" dirty="0"/>
          </a:p>
        </p:txBody>
      </p:sp>
      <p:pic>
        <p:nvPicPr>
          <p:cNvPr id="1027" name="Picture 1026"/>
          <p:cNvPicPr>
            <a:picLocks noChangeAspect="1"/>
          </p:cNvPicPr>
          <p:nvPr/>
        </p:nvPicPr>
        <p:blipFill>
          <a:blip r:embed="rId3"/>
          <a:stretch>
            <a:fillRect/>
          </a:stretch>
        </p:blipFill>
        <p:spPr>
          <a:xfrm>
            <a:off x="25063283" y="138548"/>
            <a:ext cx="2200275" cy="2200275"/>
          </a:xfrm>
          <a:prstGeom prst="rect">
            <a:avLst/>
          </a:prstGeom>
        </p:spPr>
      </p:pic>
    </p:spTree>
    <p:extLst>
      <p:ext uri="{BB962C8B-B14F-4D97-AF65-F5344CB8AC3E}">
        <p14:creationId xmlns:p14="http://schemas.microsoft.com/office/powerpoint/2010/main" val="563710134"/>
      </p:ext>
    </p:extLst>
  </p:cSld>
  <p:clrMapOvr>
    <a:masterClrMapping/>
  </p:clrMapOvr>
</p:sld>
</file>

<file path=ppt/theme/theme1.xml><?xml version="1.0" encoding="utf-8"?>
<a:theme xmlns:a="http://schemas.openxmlformats.org/drawingml/2006/main" name="PosterPresentations.com-36x60-Template-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1935</TotalTime>
  <Words>491</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Spienghar Komak</cp:lastModifiedBy>
  <cp:revision>69</cp:revision>
  <dcterms:created xsi:type="dcterms:W3CDTF">2012-02-06T18:46:22Z</dcterms:created>
  <dcterms:modified xsi:type="dcterms:W3CDTF">2021-02-16T04:33:39Z</dcterms:modified>
</cp:coreProperties>
</file>